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1" r:id="rId2"/>
    <p:sldId id="256" r:id="rId3"/>
    <p:sldId id="259" r:id="rId4"/>
    <p:sldId id="260" r:id="rId5"/>
    <p:sldId id="262" r:id="rId6"/>
    <p:sldId id="263" r:id="rId7"/>
    <p:sldId id="264" r:id="rId8"/>
    <p:sldId id="268" r:id="rId9"/>
    <p:sldId id="265" r:id="rId10"/>
    <p:sldId id="266" r:id="rId11"/>
    <p:sldId id="269" r:id="rId12"/>
    <p:sldId id="267" r:id="rId13"/>
    <p:sldId id="270" r:id="rId14"/>
    <p:sldId id="271" r:id="rId15"/>
    <p:sldId id="272" r:id="rId16"/>
    <p:sldId id="276" r:id="rId17"/>
    <p:sldId id="274" r:id="rId18"/>
    <p:sldId id="277" r:id="rId19"/>
    <p:sldId id="275" r:id="rId20"/>
    <p:sldId id="278" r:id="rId21"/>
    <p:sldId id="279" r:id="rId22"/>
    <p:sldId id="280" r:id="rId23"/>
    <p:sldId id="281" r:id="rId24"/>
    <p:sldId id="282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t1" id="{9470DEE9-49AC-40E4-A5D0-ED89D11C597C}">
          <p14:sldIdLst>
            <p14:sldId id="261"/>
            <p14:sldId id="256"/>
            <p14:sldId id="259"/>
            <p14:sldId id="260"/>
          </p14:sldIdLst>
        </p14:section>
        <p14:section name="pt2" id="{8307967F-4959-4047-BCE1-FC865F36EA60}">
          <p14:sldIdLst>
            <p14:sldId id="262"/>
            <p14:sldId id="263"/>
            <p14:sldId id="264"/>
            <p14:sldId id="268"/>
            <p14:sldId id="265"/>
            <p14:sldId id="266"/>
            <p14:sldId id="269"/>
            <p14:sldId id="267"/>
            <p14:sldId id="270"/>
            <p14:sldId id="271"/>
          </p14:sldIdLst>
        </p14:section>
        <p14:section name="appendix" id="{CA10E588-F04F-4D34-A34D-1A7175DFD846}">
          <p14:sldIdLst>
            <p14:sldId id="272"/>
            <p14:sldId id="276"/>
            <p14:sldId id="274"/>
            <p14:sldId id="277"/>
            <p14:sldId id="275"/>
            <p14:sldId id="278"/>
            <p14:sldId id="279"/>
            <p14:sldId id="280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 varScale="1">
        <p:scale>
          <a:sx n="89" d="100"/>
          <a:sy n="89" d="100"/>
        </p:scale>
        <p:origin x="3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1C136-29B6-4B1D-8A91-906F720857ED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2DF4CD-91DA-413A-B1C3-B98598CDCE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0669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284D18-0700-4491-8110-060525D15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BA696D7-F5F1-4D20-A52C-DDE2F66C9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B43EF3-E783-44FA-9672-EA9123B74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C254F-0E52-44A8-8383-1C886E69EF93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C067F-BA1E-45FC-8A1F-4CDA4FBA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A7CFEA-1790-4917-9F8B-61FE56AD0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479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283918-B744-447F-BF96-E769D67EB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BF9A98D-A79C-4602-982F-6714D50A1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29FEE2-A018-4DAE-8BDF-46B8DCDAC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05654-651F-4575-A61D-D7276586F295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4A647D-A9F9-4DDC-86C9-2FE42B2E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6A5179-B146-4A82-8DF2-BFDE9E6C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109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003A859-F9F5-498E-A002-5D2E323818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B59F71-67C6-4C06-933E-56B022D3C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B49475-42D8-45C1-BA90-7504A7BA1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33851-BF04-4A32-8791-A4805E200BEC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A99922-12C7-4F6E-9A57-593336EC3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D82FD9-E91C-424A-AD59-C7F98FA1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35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A4FD76-BFD8-4003-978B-E33AB4FC7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68352E-F34F-484F-A01D-A66C7931B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7C1878-2541-4FD3-80B1-34B5FBF8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96AF-1EDD-4E18-B83E-A3949C23EE39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75BDFE-C603-43DE-9C11-688E116A7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F2738B-EC45-4BED-B8DB-FC1D01DA0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8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5678C8-0FC8-45C0-BB72-493EABFEA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3400B0-A565-49E1-B979-953A54E1F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7536EB-F852-4B57-98C2-E49C220F4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DE6B-4F5E-4C07-841F-6B60A8A9C7A5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5DF6B9-1F3E-4DFF-B5ED-1923D2ED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30E1CD-EA80-4040-8811-250E39AC6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575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A964EF-F2D7-4597-811B-BAEE4F9CC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DC049E-C510-4359-B809-48855758A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37AFD0-8713-4061-A2D1-D176AA6DF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601D62-781D-4251-B631-5FD53ED18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46C0-E516-43D1-8F94-3910A8F0D974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874AFA-C3A3-4A48-9AF0-38840C690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A05492-740D-4016-A97E-4AEAFCE8F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202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C21C82-E46E-46EC-A7EB-DD4B714D4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25A6A0-4A21-4F60-9535-BE61D1F98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04BF7E-F0DF-4101-B00D-8B9DFCE85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6C50E4-B485-46B6-AC34-E18AE5FE8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D208FE7-E0A6-4B7F-987D-A1825375A5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D6AD7C-9FB0-4DBB-97C0-330303CFC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996C7-6957-4EAD-9C6F-6634CC0CEBAF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EB13C6F-E946-4084-8F1C-BB5291BD2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7E4E636-8332-40D1-B3D9-A7ACFE4D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55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AA9864-BC5E-4D9E-88F1-702975EA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507A36-1E2D-4003-AD83-A00331473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1A21-1A9C-45EB-88E1-DE1D53504116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450B90-713F-4B54-B4B7-AFE3FB9DE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76804AB-2953-409B-9E5F-ED44F31CD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541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D9F681C-4FCE-490A-B060-EC2DAA305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AE923-E822-4FAA-82BF-FA9D997E0C1B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396CBC5-C1AF-4744-A306-F91C91808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0F57310-B206-44BD-B29D-2A07262D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362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1D0EF-D647-4271-8EAE-40A8509E7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09293D-6BB6-4F4D-8FA5-9E3A6EFA6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506BD19-3BFA-4A25-9C5B-35A8884C8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7DA07D-7DA8-4587-9075-4AA998ED1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D75EA-C08A-4018-AC5D-75C514C15B90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E31423-AEE8-4AEC-A549-4E8D0B364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8394A6-995D-4BBE-91D2-5D37637D9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05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A2429B-F39D-4B14-BEEA-CF9317C0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30BCA81-EF27-4EA9-B1BE-AA41AD8BDD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2BE1AF0-4E3E-4331-8D11-5DF34AF0F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223CCA-6CC2-475E-9CD8-874F539C1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BFED-8165-4D93-80FB-492DBCE70C9D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47F9F7-BCBD-468F-9AF7-98B3EA8BA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FEAFAD-5B6B-467D-8461-315009DD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377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A2D7F92-D3C8-4258-86B8-DB8BBDBD1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242643-AF9F-4141-A6C9-0CF5EEA20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7C7CE4-1B4B-4525-BAE8-A4AE25CCC6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1E788-2D02-4A8C-A88B-EE5402BB3F17}" type="datetime1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A052AF-A92A-4A2B-AE6F-71A114F2B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0AD8BC-0219-4B43-8CB6-9E3602B58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37974-604E-4685-945A-91A667536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708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item.taobao.com/item.htm?spm=pc_detail.29232929/evo365560b447259.202205.20.4fe47dd6BvbkLr&amp;id=530347799757&amp;pisk=fYZIiNvyDBACIGysZ2BZ52IMmunSPWsVVLM8n8KeeDndVYF414KP-DuSV5haYXyEvgM8g5g8abyeKPV4HHrF-0-Sx0mRgsSV0p2nq0hkpSZythHoegk-weBBkKWCgsSVVwptV614zjesufMo6vHKe2BsWxkj2vKK2OGtFxYJ97nRCRhiFYL-yYhtWvkmwflh5AQI_J69F9ILLOU0pftbIlMdJjSms33bXv0I4kc67Frsd2Gx7wZ5ZkFaekrnSaYrqRzbNzFA_elLlxNsuy1XASNne5iUDTbnS4E7VA4GNUGbyJzmBoByofrsT7EIWt-jzcEqkDUNS6urAxN8xW9W2Sea3k0gVsOtZykmXYZlHUGSygPw0jGtiU9so3MsgO66rURywo9loItiF2HiIKW1CE8oJADsHO66rc0KIAfFCOTcs&amp;skuId=5066669065333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etail.tmall.com/item.htm?abbucket=1&amp;id=41248626148&amp;rn=088167e3c8f5da90d0680c0c586a340f&amp;skuId=4167665919053&amp;spm=a1z10.5-b-s.w4011-16538328951.43.59541f921NPKWy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etail.tmall.com/item.htm?abbucket=1&amp;id=41248626148&amp;rn=088167e3c8f5da90d0680c0c586a340f&amp;skuId=4167665919053&amp;spm=a1z10.5-b-s.w4011-16538328951.43.59541f921NPKWy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Pt.1 General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System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Design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1173375-0614-418C-B62F-2F85C0327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132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5499898" y="1737123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2840435" y="1737120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5499898" y="19466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10770389" y="55065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10770389" y="177164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10770389" y="3000973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8040691" y="173712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3806031" y="550659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65494" y="906655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71627" y="2093117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31090" y="2093119"/>
            <a:ext cx="609601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71883" y="872128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9971883" y="2093118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71883" y="2093119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17" name="表格 2">
            <a:extLst>
              <a:ext uri="{FF2B5EF4-FFF2-40B4-BE49-F238E27FC236}">
                <a16:creationId xmlns:a16="http://schemas.microsoft.com/office/drawing/2014/main" id="{272CDF43-ECB0-4F41-BCB9-D1B25C732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3382447"/>
              </p:ext>
            </p:extLst>
          </p:nvPr>
        </p:nvGraphicFramePr>
        <p:xfrm>
          <a:off x="181375" y="4337311"/>
          <a:ext cx="10637045" cy="205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409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880725875"/>
                    </a:ext>
                  </a:extLst>
                </a:gridCol>
              </a:tblGrid>
              <a:tr h="4667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Communication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DC motor (wheel)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x3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DC motor (gripper)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servo motor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E49FCA6-0394-4541-8C05-59E8717EB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C9CB0E-EABC-479D-9C77-F27D401B1D08}"/>
              </a:ext>
            </a:extLst>
          </p:cNvPr>
          <p:cNvSpPr txBox="1"/>
          <p:nvPr/>
        </p:nvSpPr>
        <p:spPr>
          <a:xfrm>
            <a:off x="929415" y="3611979"/>
            <a:ext cx="4570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Century Schoolbook" panose="02040604050505020304" pitchFamily="18" charset="0"/>
                <a:ea typeface="华文中宋" panose="02010600040101010101" pitchFamily="2" charset="-122"/>
              </a:rPr>
              <a:t>TODO</a:t>
            </a:r>
            <a:r>
              <a:rPr lang="zh-CN" altLang="en-US" dirty="0">
                <a:solidFill>
                  <a:srgbClr val="FF0000"/>
                </a:solidFill>
                <a:latin typeface="Century Schoolbook" panose="02040604050505020304" pitchFamily="18" charset="0"/>
                <a:ea typeface="华文中宋" panose="02010600040101010101" pitchFamily="2" charset="-122"/>
              </a:rPr>
              <a:t>：刷子转速确定与对应电机选型细化</a:t>
            </a:r>
          </a:p>
        </p:txBody>
      </p:sp>
    </p:spTree>
    <p:extLst>
      <p:ext uri="{BB962C8B-B14F-4D97-AF65-F5344CB8AC3E}">
        <p14:creationId xmlns:p14="http://schemas.microsoft.com/office/powerpoint/2010/main" val="2393854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892679" y="241577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740296" y="401443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8821741" y="320843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5D3A73B-74A4-47E1-BF1F-B616CA950747}"/>
              </a:ext>
            </a:extLst>
          </p:cNvPr>
          <p:cNvSpPr/>
          <p:nvPr/>
        </p:nvSpPr>
        <p:spPr>
          <a:xfrm>
            <a:off x="4892679" y="400109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电机驱动板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7572635-1D92-4191-8EAD-E59192E0B3E1}"/>
              </a:ext>
            </a:extLst>
          </p:cNvPr>
          <p:cNvCxnSpPr>
            <a:cxnSpLocks/>
            <a:stCxn id="18" idx="1"/>
            <a:endCxn id="7" idx="3"/>
          </p:cNvCxnSpPr>
          <p:nvPr/>
        </p:nvCxnSpPr>
        <p:spPr>
          <a:xfrm flipH="1">
            <a:off x="3671488" y="4357094"/>
            <a:ext cx="1221191" cy="1333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7345F4C-38A7-46B0-9055-BA1756BEC2DC}"/>
              </a:ext>
            </a:extLst>
          </p:cNvPr>
          <p:cNvCxnSpPr>
            <a:cxnSpLocks/>
            <a:stCxn id="9" idx="1"/>
            <a:endCxn id="6" idx="3"/>
          </p:cNvCxnSpPr>
          <p:nvPr/>
        </p:nvCxnSpPr>
        <p:spPr>
          <a:xfrm flipH="1" flipV="1">
            <a:off x="6823871" y="2771774"/>
            <a:ext cx="1997870" cy="792659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B28B8580-D3C0-498D-B864-8469DB22C026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>
            <a:off x="5858275" y="3127770"/>
            <a:ext cx="0" cy="87332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ED1217B2-095D-4A94-9346-A9942DEF358F}"/>
              </a:ext>
            </a:extLst>
          </p:cNvPr>
          <p:cNvSpPr txBox="1"/>
          <p:nvPr/>
        </p:nvSpPr>
        <p:spPr>
          <a:xfrm>
            <a:off x="5879695" y="3379767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GPIO (PWM+IO)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0FDBC9B7-1850-44E0-8C98-70E60F1E24AD}"/>
              </a:ext>
            </a:extLst>
          </p:cNvPr>
          <p:cNvCxnSpPr>
            <a:cxnSpLocks/>
            <a:stCxn id="9" idx="1"/>
            <a:endCxn id="18" idx="3"/>
          </p:cNvCxnSpPr>
          <p:nvPr/>
        </p:nvCxnSpPr>
        <p:spPr>
          <a:xfrm flipH="1">
            <a:off x="6823871" y="3564433"/>
            <a:ext cx="1997870" cy="7926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71D50154-ABFD-4D1C-98E1-CF9BFE7E5763}"/>
              </a:ext>
            </a:extLst>
          </p:cNvPr>
          <p:cNvSpPr txBox="1"/>
          <p:nvPr/>
        </p:nvSpPr>
        <p:spPr>
          <a:xfrm>
            <a:off x="7668521" y="400109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FB5AFF4-AD1A-42A9-923F-4C188D89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721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Pt.2.3 Power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DE121AF-DD9A-442C-B448-6FB2EB41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5763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5499898" y="1737123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2840435" y="1737120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5499898" y="19466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10770389" y="55065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10770389" y="1771649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10770389" y="3000973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8040691" y="1737122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3806031" y="550659"/>
            <a:ext cx="1693867" cy="118646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65494" y="906655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71627" y="2093117"/>
            <a:ext cx="728271" cy="3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31090" y="2093119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71883" y="872128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9971883" y="2093118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71883" y="2093119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Pt.2.3 Power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17" name="表格 2">
            <a:extLst>
              <a:ext uri="{FF2B5EF4-FFF2-40B4-BE49-F238E27FC236}">
                <a16:creationId xmlns:a16="http://schemas.microsoft.com/office/drawing/2014/main" id="{272CDF43-ECB0-4F41-BCB9-D1B25C732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670946"/>
              </p:ext>
            </p:extLst>
          </p:nvPr>
        </p:nvGraphicFramePr>
        <p:xfrm>
          <a:off x="181375" y="4337311"/>
          <a:ext cx="10637045" cy="205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409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127409">
                  <a:extLst>
                    <a:ext uri="{9D8B030D-6E8A-4147-A177-3AD203B41FA5}">
                      <a16:colId xmlns:a16="http://schemas.microsoft.com/office/drawing/2014/main" val="880725875"/>
                    </a:ext>
                  </a:extLst>
                </a:gridCol>
              </a:tblGrid>
              <a:tr h="4667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Input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Output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Li-ion battery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 (output)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 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1.25V + 3.3V + 5V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281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motor driver board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12V + 3.3 / 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766A344-3FAA-43F1-941A-7C6BA0A0B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379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242597" y="1977140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242597" y="3497758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锂电池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</a:t>
            </a:r>
            <a:r>
              <a:rPr lang="en-US" altLang="zh-CN" sz="2400">
                <a:latin typeface="Century Schoolbook" panose="02040604050505020304" pitchFamily="18" charset="0"/>
                <a:ea typeface="华文中宋" panose="02010600040101010101" pitchFamily="2" charset="-122"/>
              </a:rPr>
              <a:t>.2.3 Power </a:t>
            </a:r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5D3A73B-74A4-47E1-BF1F-B616CA950747}"/>
              </a:ext>
            </a:extLst>
          </p:cNvPr>
          <p:cNvSpPr/>
          <p:nvPr/>
        </p:nvSpPr>
        <p:spPr>
          <a:xfrm>
            <a:off x="4242597" y="501837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电机驱动板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7345F4C-38A7-46B0-9055-BA1756BEC2DC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flipV="1">
            <a:off x="5208193" y="2689133"/>
            <a:ext cx="0" cy="80862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0FDBC9B7-1850-44E0-8C98-70E60F1E24AD}"/>
              </a:ext>
            </a:extLst>
          </p:cNvPr>
          <p:cNvCxnSpPr>
            <a:cxnSpLocks/>
            <a:stCxn id="9" idx="2"/>
            <a:endCxn id="18" idx="0"/>
          </p:cNvCxnSpPr>
          <p:nvPr/>
        </p:nvCxnSpPr>
        <p:spPr>
          <a:xfrm>
            <a:off x="5208193" y="4209751"/>
            <a:ext cx="0" cy="80862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71D50154-ABFD-4D1C-98E1-CF9BFE7E5763}"/>
              </a:ext>
            </a:extLst>
          </p:cNvPr>
          <p:cNvSpPr txBox="1"/>
          <p:nvPr/>
        </p:nvSpPr>
        <p:spPr>
          <a:xfrm>
            <a:off x="5270576" y="442939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EBB20DD-74C1-4E34-B1AC-D3D435655C30}"/>
              </a:ext>
            </a:extLst>
          </p:cNvPr>
          <p:cNvSpPr txBox="1"/>
          <p:nvPr/>
        </p:nvSpPr>
        <p:spPr>
          <a:xfrm>
            <a:off x="5270576" y="290877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12V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E525B78D-4908-496C-A8A2-F9CDC1509DCA}"/>
              </a:ext>
            </a:extLst>
          </p:cNvPr>
          <p:cNvSpPr/>
          <p:nvPr/>
        </p:nvSpPr>
        <p:spPr>
          <a:xfrm>
            <a:off x="1350487" y="19771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舵机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8E0785CD-BC2D-45DC-A564-2B5841089660}"/>
              </a:ext>
            </a:extLst>
          </p:cNvPr>
          <p:cNvCxnSpPr>
            <a:cxnSpLocks/>
            <a:stCxn id="6" idx="1"/>
            <a:endCxn id="25" idx="3"/>
          </p:cNvCxnSpPr>
          <p:nvPr/>
        </p:nvCxnSpPr>
        <p:spPr>
          <a:xfrm flipH="1" flipV="1">
            <a:off x="3281679" y="2333136"/>
            <a:ext cx="960918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6A8D9909-D943-4E98-93CF-A012E89E18D9}"/>
              </a:ext>
            </a:extLst>
          </p:cNvPr>
          <p:cNvSpPr txBox="1"/>
          <p:nvPr/>
        </p:nvSpPr>
        <p:spPr>
          <a:xfrm>
            <a:off x="3522329" y="189549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5V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8DB585A1-1EE8-4D01-8B04-B32AB7F43E9A}"/>
              </a:ext>
            </a:extLst>
          </p:cNvPr>
          <p:cNvSpPr/>
          <p:nvPr/>
        </p:nvSpPr>
        <p:spPr>
          <a:xfrm>
            <a:off x="8238334" y="1977139"/>
            <a:ext cx="3013069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 + 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4D083BB4-2235-4B35-9EB8-E625A3DD8EDF}"/>
              </a:ext>
            </a:extLst>
          </p:cNvPr>
          <p:cNvCxnSpPr>
            <a:cxnSpLocks/>
            <a:stCxn id="6" idx="3"/>
            <a:endCxn id="38" idx="1"/>
          </p:cNvCxnSpPr>
          <p:nvPr/>
        </p:nvCxnSpPr>
        <p:spPr>
          <a:xfrm flipV="1">
            <a:off x="6173789" y="2333136"/>
            <a:ext cx="2064545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EC598E95-F238-4F9B-B09B-43CFB65EBB9E}"/>
              </a:ext>
            </a:extLst>
          </p:cNvPr>
          <p:cNvSpPr txBox="1"/>
          <p:nvPr/>
        </p:nvSpPr>
        <p:spPr>
          <a:xfrm>
            <a:off x="6440708" y="1897897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3.3V +</a:t>
            </a:r>
            <a:r>
              <a:rPr lang="zh-CN" altLang="en-US" dirty="0">
                <a:latin typeface="Century Schoolbook" panose="02040604050505020304" pitchFamily="18" charset="0"/>
              </a:rPr>
              <a:t> </a:t>
            </a:r>
            <a:r>
              <a:rPr lang="en-US" altLang="zh-CN" dirty="0">
                <a:latin typeface="Century Schoolbook" panose="02040604050505020304" pitchFamily="18" charset="0"/>
              </a:rPr>
              <a:t>5V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0F6FD7B-6AA1-461E-BCDD-21CA95854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49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Appendix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C4371A5-6283-493C-957C-CF821942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996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A.1 Technical Norms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1109F31-39D8-4D4E-9AFD-25E7AD70E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7003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A.1 3D-model Technical Norms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81468F6A-920D-417A-B90B-F606CDEE3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520680"/>
              </p:ext>
            </p:extLst>
          </p:nvPr>
        </p:nvGraphicFramePr>
        <p:xfrm>
          <a:off x="2032000" y="2131060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7210947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149401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Material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Color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9650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PVC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White (Default)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1972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TPU95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Blue</a:t>
                      </a:r>
                      <a:endParaRPr lang="en-US" altLang="zh-CN" sz="1600" dirty="0">
                        <a:solidFill>
                          <a:srgbClr val="FFFF00"/>
                        </a:solidFill>
                        <a:latin typeface="Century Schoolbook" panose="02040604050505020304" pitchFamily="18" charset="0"/>
                        <a:ea typeface="华文中宋" panose="0201060004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5403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TPU85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Green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829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motor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2952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PLA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  <a:ea typeface="华文中宋" panose="02010600040101010101" pitchFamily="2" charset="-122"/>
                        </a:rPr>
                        <a:t>Orange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8662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electronics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(Original)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7525492"/>
                  </a:ext>
                </a:extLst>
              </a:tr>
            </a:tbl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2742B2-1E35-431E-8B20-DEC272CDF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967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A.2 Technical Documentations</a:t>
            </a:r>
            <a:endParaRPr lang="zh-CN" altLang="en-US" sz="32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240AC9-0361-4CC1-9254-C99C03B26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167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CHR-GM25-370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12V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减速比：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34 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（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350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转）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质量：≈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100g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A4573E-6CCC-43CF-8FCA-026B5196B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44" y="3429000"/>
            <a:ext cx="5791498" cy="30545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F5033DB-ECEA-499F-8F9E-76033FB05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1842" y="461665"/>
            <a:ext cx="5383048" cy="4341168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388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STM32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OpenMV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</a:rPr>
              <a:t>IMU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文本框 118">
            <a:extLst>
              <a:ext uri="{FF2B5EF4-FFF2-40B4-BE49-F238E27FC236}">
                <a16:creationId xmlns:a16="http://schemas.microsoft.com/office/drawing/2014/main" id="{6DA66B30-FDE9-4AF9-B676-7F0BAF8952D1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Pt.1.1 Plan A——Full STM32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A1BE829-C106-4013-8ACE-3DA0E8A2C6B4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69B85D8-DCA4-4CAD-9D97-ECDF8BC1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313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07CCE0B-7DF2-41B7-A71C-87CFEE469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584" y="503775"/>
            <a:ext cx="5567733" cy="616697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DFC676A-A4E7-4E8A-B813-97833C1CF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683" y="503775"/>
            <a:ext cx="5679161" cy="6166978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8EDF-B02C-4317-A0E6-BA20A9BB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072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A.2.1 DC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8EDF-B02C-4317-A0E6-BA20A9BB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21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F341460-A325-443D-AE7D-695B702A0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981" y="377668"/>
            <a:ext cx="5950256" cy="610266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5C5A2E7-8B30-44D3-8EB9-B78204041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49" y="0"/>
            <a:ext cx="2495550" cy="303263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7CC12A7-91C7-4FBA-BEC3-74AB6E8C77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393" y="3171643"/>
            <a:ext cx="5012151" cy="354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21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A.2.2 Servo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SG90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3.5-6V (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常用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5V)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转角角度：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180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度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9g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22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4E0709F-AA92-4CB8-9E38-E0947004F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758" y="992044"/>
            <a:ext cx="8204242" cy="487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37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A.2.2 Servo Motor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23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CE89A69-35E4-4BB2-9C7B-87084F6B4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91" y="840590"/>
            <a:ext cx="5240515" cy="258841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2468727-3F4D-446F-85D9-0460D491A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0832"/>
            <a:ext cx="5816899" cy="594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A.2.3 DC Motor Driver Board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4BDA805-996A-4B5F-9622-0499494F176E}"/>
              </a:ext>
            </a:extLst>
          </p:cNvPr>
          <p:cNvSpPr txBox="1"/>
          <p:nvPr/>
        </p:nvSpPr>
        <p:spPr>
          <a:xfrm>
            <a:off x="520344" y="877923"/>
            <a:ext cx="539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型号：</a:t>
            </a:r>
            <a:r>
              <a:rPr lang="en-US" altLang="zh-CN" b="0" i="0" dirty="0">
                <a:solidFill>
                  <a:srgbClr val="11192D"/>
                </a:solidFill>
                <a:effectLst/>
                <a:latin typeface="Century Schoolbook" panose="02040604050505020304" pitchFamily="18" charset="0"/>
                <a:ea typeface="华文中宋" panose="02010600040101010101" pitchFamily="2" charset="-122"/>
              </a:rPr>
              <a:t>SG90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电压：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3.5-6V (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常用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5V)</a:t>
            </a: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转角角度：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180</a:t>
            </a:r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度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质量：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9g</a:t>
            </a:r>
          </a:p>
          <a:p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  <a:hlinkClick r:id="rId2"/>
              </a:rPr>
              <a:t>淘宝链接</a:t>
            </a:r>
            <a:endParaRPr lang="en-US" altLang="zh-CN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F52E89-11DD-4241-9996-387E469F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429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073130" y="2717008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13667" y="2717005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073130" y="117454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1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343621" y="20740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343621" y="342899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5768578" y="5401880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相机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13923" y="271700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379263" y="1530544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038726" y="1886540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344859" y="3073002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545115" y="2395537"/>
            <a:ext cx="798506" cy="67746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8545115" y="3073004"/>
            <a:ext cx="798506" cy="677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0"/>
            <a:endCxn id="20" idx="2"/>
          </p:cNvCxnSpPr>
          <p:nvPr/>
        </p:nvCxnSpPr>
        <p:spPr>
          <a:xfrm flipV="1">
            <a:off x="6372225" y="4771437"/>
            <a:ext cx="0" cy="6304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D2F9A74A-6977-438D-881F-3330A5F857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Pt.1.2 Plan B——Raspberry Pi 4B + STM32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BE55D13A-78F9-48B7-8602-A8BE7B191AFD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04322" y="1530544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B62DEFC-B42C-4B8A-BF5C-4739B5A2A22A}"/>
              </a:ext>
            </a:extLst>
          </p:cNvPr>
          <p:cNvSpPr/>
          <p:nvPr/>
        </p:nvSpPr>
        <p:spPr>
          <a:xfrm>
            <a:off x="2743398" y="4059443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81F937B1-47D0-42FB-9882-6EAAA484AF99}"/>
              </a:ext>
            </a:extLst>
          </p:cNvPr>
          <p:cNvSpPr/>
          <p:nvPr/>
        </p:nvSpPr>
        <p:spPr>
          <a:xfrm>
            <a:off x="5406629" y="4059444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树莓派</a:t>
            </a:r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4B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86820A8E-918B-4750-8290-CF59BE7D0895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4674590" y="4415440"/>
            <a:ext cx="732039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213736E8-2142-425B-9627-FE117F1721D6}"/>
              </a:ext>
            </a:extLst>
          </p:cNvPr>
          <p:cNvCxnSpPr>
            <a:cxnSpLocks/>
            <a:stCxn id="84" idx="2"/>
            <a:endCxn id="20" idx="0"/>
          </p:cNvCxnSpPr>
          <p:nvPr/>
        </p:nvCxnSpPr>
        <p:spPr>
          <a:xfrm flipH="1">
            <a:off x="6372225" y="3429000"/>
            <a:ext cx="1207294" cy="63044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0EB83F17-91CE-4B6A-910F-243D293D9899}"/>
              </a:ext>
            </a:extLst>
          </p:cNvPr>
          <p:cNvCxnSpPr>
            <a:cxnSpLocks/>
            <a:stCxn id="20" idx="0"/>
            <a:endCxn id="6" idx="2"/>
          </p:cNvCxnSpPr>
          <p:nvPr/>
        </p:nvCxnSpPr>
        <p:spPr>
          <a:xfrm flipH="1" flipV="1">
            <a:off x="5038726" y="3429001"/>
            <a:ext cx="1333499" cy="6304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B1DBFAA-CF45-4DA5-99AB-5EA3C6393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512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006853" y="2830117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347390" y="2830114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006853" y="128765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3399" y="2187177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3399" y="3542107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6909595" y="4010920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547646" y="2830116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312986" y="1643653"/>
            <a:ext cx="1693867" cy="118646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4972449" y="1999649"/>
            <a:ext cx="0" cy="83046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278582" y="3186111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5938045" y="3186113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478838" y="2508646"/>
            <a:ext cx="944561" cy="67746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8478838" y="3186113"/>
            <a:ext cx="944561" cy="677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0"/>
            <a:endCxn id="84" idx="2"/>
          </p:cNvCxnSpPr>
          <p:nvPr/>
        </p:nvCxnSpPr>
        <p:spPr>
          <a:xfrm flipV="1">
            <a:off x="7513242" y="3542109"/>
            <a:ext cx="0" cy="46881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24459736-9116-4E24-BC31-9B478732CC03}"/>
              </a:ext>
            </a:extLst>
          </p:cNvPr>
          <p:cNvSpPr/>
          <p:nvPr/>
        </p:nvSpPr>
        <p:spPr>
          <a:xfrm>
            <a:off x="6547646" y="512266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WIFI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84E3DFBB-8ACB-4197-86CF-20947C5177A8}"/>
              </a:ext>
            </a:extLst>
          </p:cNvPr>
          <p:cNvCxnSpPr>
            <a:cxnSpLocks/>
            <a:stCxn id="30" idx="2"/>
            <a:endCxn id="19" idx="0"/>
          </p:cNvCxnSpPr>
          <p:nvPr/>
        </p:nvCxnSpPr>
        <p:spPr>
          <a:xfrm>
            <a:off x="7513242" y="4653857"/>
            <a:ext cx="0" cy="468812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541B8C85-AFD5-4A80-A252-10D2201DAA98}"/>
              </a:ext>
            </a:extLst>
          </p:cNvPr>
          <p:cNvSpPr/>
          <p:nvPr/>
        </p:nvSpPr>
        <p:spPr>
          <a:xfrm>
            <a:off x="4006853" y="512266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PC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5530BF0C-E934-44DF-849F-C398CADDB5FD}"/>
              </a:ext>
            </a:extLst>
          </p:cNvPr>
          <p:cNvCxnSpPr>
            <a:cxnSpLocks/>
            <a:stCxn id="19" idx="1"/>
            <a:endCxn id="23" idx="3"/>
          </p:cNvCxnSpPr>
          <p:nvPr/>
        </p:nvCxnSpPr>
        <p:spPr>
          <a:xfrm flipH="1">
            <a:off x="5938045" y="5478666"/>
            <a:ext cx="609601" cy="0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26DE02B3-CB9C-4E66-9768-38385A2B5352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Pt.1.3 Plan C——STM32 + Remote Computation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01788F0D-444B-45B8-9EC3-220077E426D1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5938045" y="1643653"/>
            <a:ext cx="1575197" cy="118646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626C84A-8411-425F-AD73-69B1BF06F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47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2B8748E-F0BB-4284-A708-E0CC373959BE}"/>
              </a:ext>
            </a:extLst>
          </p:cNvPr>
          <p:cNvSpPr txBox="1"/>
          <p:nvPr/>
        </p:nvSpPr>
        <p:spPr>
          <a:xfrm>
            <a:off x="2306240" y="2844225"/>
            <a:ext cx="7579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Century Schoolbook" panose="02040604050505020304" pitchFamily="18" charset="0"/>
              </a:rPr>
              <a:t>Pt.2 Specific Module</a:t>
            </a:r>
            <a:r>
              <a:rPr lang="zh-CN" altLang="en-US" sz="3200" dirty="0">
                <a:latin typeface="Century Schoolbook" panose="02040604050505020304" pitchFamily="18" charset="0"/>
              </a:rPr>
              <a:t> </a:t>
            </a:r>
            <a:r>
              <a:rPr lang="en-US" altLang="zh-CN" sz="3200" dirty="0">
                <a:latin typeface="Century Schoolbook" panose="02040604050505020304" pitchFamily="18" charset="0"/>
              </a:rPr>
              <a:t>Design </a:t>
            </a:r>
            <a:r>
              <a:rPr lang="en-US" altLang="zh-CN" sz="1600" dirty="0">
                <a:latin typeface="Century Schoolbook" panose="02040604050505020304" pitchFamily="18" charset="0"/>
              </a:rPr>
              <a:t>(Plan A)</a:t>
            </a:r>
            <a:endParaRPr lang="zh-CN" altLang="en-US" sz="1600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F87B521-F8C0-453E-904D-C2AFA5AC2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73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A73D9669-DB89-4A66-A7FB-A882A05A06CA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9AAB398-8BA2-443A-8474-A6CD61243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506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>
            <a:spLocks/>
          </p:cNvSpPr>
          <p:nvPr/>
        </p:nvSpPr>
        <p:spPr>
          <a:xfrm>
            <a:off x="5485610" y="1773295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>
            <a:spLocks/>
          </p:cNvSpPr>
          <p:nvPr/>
        </p:nvSpPr>
        <p:spPr>
          <a:xfrm>
            <a:off x="2826147" y="1773292"/>
            <a:ext cx="1931192" cy="6841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>
            <a:spLocks/>
          </p:cNvSpPr>
          <p:nvPr/>
        </p:nvSpPr>
        <p:spPr>
          <a:xfrm>
            <a:off x="5485610" y="230834"/>
            <a:ext cx="1931192" cy="6841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>
            <a:spLocks/>
          </p:cNvSpPr>
          <p:nvPr/>
        </p:nvSpPr>
        <p:spPr>
          <a:xfrm>
            <a:off x="10756102" y="58683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>
            <a:spLocks/>
          </p:cNvSpPr>
          <p:nvPr/>
        </p:nvSpPr>
        <p:spPr>
          <a:xfrm>
            <a:off x="10756102" y="180782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>
            <a:spLocks/>
          </p:cNvSpPr>
          <p:nvPr/>
        </p:nvSpPr>
        <p:spPr>
          <a:xfrm>
            <a:off x="10756102" y="3037144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>
            <a:spLocks/>
          </p:cNvSpPr>
          <p:nvPr/>
        </p:nvSpPr>
        <p:spPr>
          <a:xfrm>
            <a:off x="8026403" y="1773294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cxnSpLocks/>
            <a:stCxn id="9" idx="1"/>
            <a:endCxn id="7" idx="0"/>
          </p:cNvCxnSpPr>
          <p:nvPr/>
        </p:nvCxnSpPr>
        <p:spPr>
          <a:xfrm flipH="1">
            <a:off x="3791743" y="572932"/>
            <a:ext cx="1693867" cy="1200360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6451206" y="915029"/>
            <a:ext cx="0" cy="858266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4757339" y="2115390"/>
            <a:ext cx="728271" cy="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7416802" y="2115392"/>
            <a:ext cx="609601" cy="1"/>
          </a:xfrm>
          <a:prstGeom prst="straightConnector1">
            <a:avLst/>
          </a:prstGeom>
          <a:ln w="12700">
            <a:solidFill>
              <a:schemeClr val="accent2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9957595" y="895749"/>
            <a:ext cx="798507" cy="121964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 flipV="1">
            <a:off x="9957595" y="2115392"/>
            <a:ext cx="798507" cy="1347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9957595" y="2115392"/>
            <a:ext cx="798507" cy="1230671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30F8F2A9-636F-40A3-8D19-3AD90CC223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433800"/>
              </p:ext>
            </p:extLst>
          </p:nvPr>
        </p:nvGraphicFramePr>
        <p:xfrm>
          <a:off x="657222" y="4220020"/>
          <a:ext cx="10080000" cy="215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000">
                  <a:extLst>
                    <a:ext uri="{9D8B030D-6E8A-4147-A177-3AD203B41FA5}">
                      <a16:colId xmlns:a16="http://schemas.microsoft.com/office/drawing/2014/main" val="3652275237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1545971891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2264022220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3442235802"/>
                    </a:ext>
                  </a:extLst>
                </a:gridCol>
                <a:gridCol w="2016000">
                  <a:extLst>
                    <a:ext uri="{9D8B030D-6E8A-4147-A177-3AD203B41FA5}">
                      <a16:colId xmlns:a16="http://schemas.microsoft.com/office/drawing/2014/main" val="1153102664"/>
                    </a:ext>
                  </a:extLst>
                </a:gridCol>
              </a:tblGrid>
              <a:tr h="49149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Module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Communication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Power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Model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Amount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862840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OpenMV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2991504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IMU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I2C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3.3-5V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/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1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984348"/>
                  </a:ext>
                </a:extLst>
              </a:tr>
              <a:tr h="5561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latin typeface="Century Schoolbook" panose="02040604050505020304" pitchFamily="18" charset="0"/>
                        </a:rPr>
                        <a:t>ultrasonic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GPIO x2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5V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HC-SR04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Century Schoolbook" panose="02040604050505020304" pitchFamily="18" charset="0"/>
                        </a:rPr>
                        <a:t>2</a:t>
                      </a:r>
                      <a:endParaRPr lang="zh-CN" altLang="en-US" sz="1600" dirty="0">
                        <a:latin typeface="Century Schoolbook" panose="02040604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000611"/>
                  </a:ext>
                </a:extLst>
              </a:tr>
            </a:tbl>
          </a:graphicData>
        </a:graphic>
      </p:graphicFrame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2D62D75C-A1DD-461B-9D15-AEE2AC1ECDDB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7416802" y="572932"/>
            <a:ext cx="1575197" cy="1200362"/>
          </a:xfrm>
          <a:prstGeom prst="straightConnector1">
            <a:avLst/>
          </a:prstGeom>
          <a:ln w="12700">
            <a:headEnd type="none" w="lg" len="lg"/>
            <a:tailEnd type="stealth" w="lg" len="lg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4D56313-CF19-432C-88BC-2B0FBCE4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54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>
            <a:spLocks/>
          </p:cNvSpPr>
          <p:nvPr/>
        </p:nvSpPr>
        <p:spPr>
          <a:xfrm>
            <a:off x="1851829" y="3100436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>
            <a:spLocks/>
          </p:cNvSpPr>
          <p:nvPr/>
        </p:nvSpPr>
        <p:spPr>
          <a:xfrm>
            <a:off x="5492352" y="1917827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>
            <a:spLocks/>
          </p:cNvSpPr>
          <p:nvPr/>
        </p:nvSpPr>
        <p:spPr>
          <a:xfrm>
            <a:off x="5492351" y="3120081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>
            <a:spLocks/>
          </p:cNvSpPr>
          <p:nvPr/>
        </p:nvSpPr>
        <p:spPr>
          <a:xfrm>
            <a:off x="5492350" y="4335870"/>
            <a:ext cx="1207295" cy="617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6" idx="3"/>
          </p:cNvCxnSpPr>
          <p:nvPr/>
        </p:nvCxnSpPr>
        <p:spPr>
          <a:xfrm flipH="1">
            <a:off x="3783021" y="2226746"/>
            <a:ext cx="1709331" cy="1215788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6" idx="3"/>
          </p:cNvCxnSpPr>
          <p:nvPr/>
        </p:nvCxnSpPr>
        <p:spPr>
          <a:xfrm flipH="1">
            <a:off x="3783021" y="3429000"/>
            <a:ext cx="1709330" cy="1353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6" idx="3"/>
          </p:cNvCxnSpPr>
          <p:nvPr/>
        </p:nvCxnSpPr>
        <p:spPr>
          <a:xfrm flipH="1" flipV="1">
            <a:off x="3783021" y="3442534"/>
            <a:ext cx="1709329" cy="120225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CC0345F5-0D6C-4A94-9A16-04C2A21C3058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Pt.2.1 Sensor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144A59A4-AFE0-4619-A7D6-D004693C08EC}"/>
              </a:ext>
            </a:extLst>
          </p:cNvPr>
          <p:cNvSpPr>
            <a:spLocks/>
          </p:cNvSpPr>
          <p:nvPr/>
        </p:nvSpPr>
        <p:spPr>
          <a:xfrm>
            <a:off x="8408979" y="3100437"/>
            <a:ext cx="1931192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99C51676-393C-4735-A8B6-455817DCB011}"/>
              </a:ext>
            </a:extLst>
          </p:cNvPr>
          <p:cNvCxnSpPr>
            <a:cxnSpLocks/>
            <a:stCxn id="22" idx="1"/>
            <a:endCxn id="29" idx="3"/>
          </p:cNvCxnSpPr>
          <p:nvPr/>
        </p:nvCxnSpPr>
        <p:spPr>
          <a:xfrm flipH="1" flipV="1">
            <a:off x="6699646" y="3429000"/>
            <a:ext cx="1709333" cy="13535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FDD6C6B8-956B-4127-9812-871465423163}"/>
              </a:ext>
            </a:extLst>
          </p:cNvPr>
          <p:cNvCxnSpPr>
            <a:cxnSpLocks/>
            <a:stCxn id="22" idx="1"/>
            <a:endCxn id="30" idx="3"/>
          </p:cNvCxnSpPr>
          <p:nvPr/>
        </p:nvCxnSpPr>
        <p:spPr>
          <a:xfrm flipH="1">
            <a:off x="6699645" y="3442535"/>
            <a:ext cx="1709334" cy="1202254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B29BFD3C-9049-40B1-9A0E-C80F97F9984A}"/>
              </a:ext>
            </a:extLst>
          </p:cNvPr>
          <p:cNvCxnSpPr>
            <a:cxnSpLocks/>
            <a:stCxn id="22" idx="1"/>
            <a:endCxn id="28" idx="3"/>
          </p:cNvCxnSpPr>
          <p:nvPr/>
        </p:nvCxnSpPr>
        <p:spPr>
          <a:xfrm flipH="1" flipV="1">
            <a:off x="6699647" y="2226746"/>
            <a:ext cx="1709332" cy="1215789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C2DCEA07-C0CA-4977-9099-182768313DA4}"/>
              </a:ext>
            </a:extLst>
          </p:cNvPr>
          <p:cNvSpPr txBox="1"/>
          <p:nvPr/>
        </p:nvSpPr>
        <p:spPr>
          <a:xfrm>
            <a:off x="4226742" y="2350998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Schoolbook" panose="02040604050505020304" pitchFamily="18" charset="0"/>
              </a:rPr>
              <a:t>GPIO</a:t>
            </a:r>
            <a:endParaRPr lang="zh-CN" altLang="en-US" dirty="0">
              <a:latin typeface="Century Schoolbook" panose="020406040505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71D1100-BCCB-433F-822A-0796BA867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245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BCF3EFB6-7D49-47D2-A416-4B9D3C85FA3F}"/>
              </a:ext>
            </a:extLst>
          </p:cNvPr>
          <p:cNvSpPr/>
          <p:nvPr/>
        </p:nvSpPr>
        <p:spPr>
          <a:xfrm>
            <a:off x="4149729" y="3144442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STM32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B60FE-ED1E-4716-BA2A-65503658BF64}"/>
              </a:ext>
            </a:extLst>
          </p:cNvPr>
          <p:cNvSpPr/>
          <p:nvPr/>
        </p:nvSpPr>
        <p:spPr>
          <a:xfrm>
            <a:off x="1490266" y="3144439"/>
            <a:ext cx="1931192" cy="7119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电机模块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73F4344-8ECB-4771-8215-FB8FBCBBA8D8}"/>
              </a:ext>
            </a:extLst>
          </p:cNvPr>
          <p:cNvSpPr/>
          <p:nvPr/>
        </p:nvSpPr>
        <p:spPr>
          <a:xfrm>
            <a:off x="4149729" y="160198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供电模块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43D4174-A6C4-4FEE-AEAB-FB35EBD6CFEF}"/>
              </a:ext>
            </a:extLst>
          </p:cNvPr>
          <p:cNvSpPr/>
          <p:nvPr/>
        </p:nvSpPr>
        <p:spPr>
          <a:xfrm>
            <a:off x="9420220" y="195797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OpenMV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01D478F-389A-4508-9472-D7C79F2E70DE}"/>
              </a:ext>
            </a:extLst>
          </p:cNvPr>
          <p:cNvSpPr/>
          <p:nvPr/>
        </p:nvSpPr>
        <p:spPr>
          <a:xfrm>
            <a:off x="9420220" y="3178968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IMU</a:t>
            </a:r>
            <a:endParaRPr lang="zh-CN" altLang="en-US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2FFA711-01DD-4D3B-915E-C7594ACCF834}"/>
              </a:ext>
            </a:extLst>
          </p:cNvPr>
          <p:cNvSpPr/>
          <p:nvPr/>
        </p:nvSpPr>
        <p:spPr>
          <a:xfrm>
            <a:off x="9420220" y="4408292"/>
            <a:ext cx="1207294" cy="64293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超声波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E072BFB-C978-47F2-91A6-63EC9FD2E94A}"/>
              </a:ext>
            </a:extLst>
          </p:cNvPr>
          <p:cNvSpPr/>
          <p:nvPr/>
        </p:nvSpPr>
        <p:spPr>
          <a:xfrm>
            <a:off x="6690522" y="3144441"/>
            <a:ext cx="1931192" cy="71199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传感器</a:t>
            </a: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05DE6D32-B840-4ED8-9C5F-CC214F3D79E1}"/>
              </a:ext>
            </a:extLst>
          </p:cNvPr>
          <p:cNvCxnSpPr>
            <a:stCxn id="9" idx="1"/>
            <a:endCxn id="7" idx="0"/>
          </p:cNvCxnSpPr>
          <p:nvPr/>
        </p:nvCxnSpPr>
        <p:spPr>
          <a:xfrm flipH="1">
            <a:off x="2455862" y="1957978"/>
            <a:ext cx="1693867" cy="118646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0799CC5-29B0-4D4D-A79D-5728A56C8848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>
            <a:off x="5115325" y="2313974"/>
            <a:ext cx="0" cy="830468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2BE3D70B-F8EF-4FB0-AEDB-FEEE5863400E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 flipV="1">
            <a:off x="3421458" y="3500436"/>
            <a:ext cx="728271" cy="3"/>
          </a:xfrm>
          <a:prstGeom prst="straightConnector1">
            <a:avLst/>
          </a:prstGeom>
          <a:ln w="12700">
            <a:solidFill>
              <a:schemeClr val="accent2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2AC69D97-C4AC-40AD-8CBC-61E517A35DAE}"/>
              </a:ext>
            </a:extLst>
          </p:cNvPr>
          <p:cNvCxnSpPr>
            <a:cxnSpLocks/>
            <a:stCxn id="6" idx="3"/>
            <a:endCxn id="84" idx="1"/>
          </p:cNvCxnSpPr>
          <p:nvPr/>
        </p:nvCxnSpPr>
        <p:spPr>
          <a:xfrm flipV="1">
            <a:off x="6080921" y="3500438"/>
            <a:ext cx="609601" cy="1"/>
          </a:xfrm>
          <a:prstGeom prst="straightConnector1">
            <a:avLst/>
          </a:prstGeom>
          <a:ln>
            <a:headEnd type="stealth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C5AB9FBC-1DDF-4BCC-8F4F-DC1867AC19A0}"/>
              </a:ext>
            </a:extLst>
          </p:cNvPr>
          <p:cNvCxnSpPr>
            <a:cxnSpLocks/>
            <a:stCxn id="28" idx="1"/>
            <a:endCxn id="84" idx="3"/>
          </p:cNvCxnSpPr>
          <p:nvPr/>
        </p:nvCxnSpPr>
        <p:spPr>
          <a:xfrm flipH="1">
            <a:off x="8621714" y="2279447"/>
            <a:ext cx="798506" cy="122099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58E4DF66-1943-4B8E-ACA7-EFAA8EFC79AF}"/>
              </a:ext>
            </a:extLst>
          </p:cNvPr>
          <p:cNvCxnSpPr>
            <a:cxnSpLocks/>
            <a:stCxn id="29" idx="1"/>
            <a:endCxn id="84" idx="3"/>
          </p:cNvCxnSpPr>
          <p:nvPr/>
        </p:nvCxnSpPr>
        <p:spPr>
          <a:xfrm flipH="1">
            <a:off x="8621714" y="3500437"/>
            <a:ext cx="798506" cy="1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6B23AFB7-6E0C-4BA2-B6B1-4DC21E07D786}"/>
              </a:ext>
            </a:extLst>
          </p:cNvPr>
          <p:cNvCxnSpPr>
            <a:cxnSpLocks/>
            <a:stCxn id="30" idx="1"/>
            <a:endCxn id="84" idx="3"/>
          </p:cNvCxnSpPr>
          <p:nvPr/>
        </p:nvCxnSpPr>
        <p:spPr>
          <a:xfrm flipH="1" flipV="1">
            <a:off x="8621714" y="3500438"/>
            <a:ext cx="798506" cy="122932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31DAC23-10CD-486E-B0F0-AD83416EC35C}"/>
              </a:ext>
            </a:extLst>
          </p:cNvPr>
          <p:cNvSpPr txBox="1"/>
          <p:nvPr/>
        </p:nvSpPr>
        <p:spPr>
          <a:xfrm>
            <a:off x="0" y="0"/>
            <a:ext cx="757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entury Schoolbook" panose="02040604050505020304" pitchFamily="18" charset="0"/>
                <a:ea typeface="华文中宋" panose="02010600040101010101" pitchFamily="2" charset="-122"/>
              </a:rPr>
              <a:t>  Pt.2.2 Motor Module</a:t>
            </a:r>
            <a:endParaRPr lang="zh-CN" altLang="en-US" sz="2400" dirty="0">
              <a:latin typeface="Century Schoolbook" panose="020406040505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7FF4D93B-9D39-4DC5-9AF1-DE966E24BAAB}"/>
              </a:ext>
            </a:extLst>
          </p:cNvPr>
          <p:cNvCxnSpPr>
            <a:cxnSpLocks/>
            <a:stCxn id="9" idx="3"/>
            <a:endCxn id="84" idx="0"/>
          </p:cNvCxnSpPr>
          <p:nvPr/>
        </p:nvCxnSpPr>
        <p:spPr>
          <a:xfrm>
            <a:off x="6080921" y="1957978"/>
            <a:ext cx="1575197" cy="1186463"/>
          </a:xfrm>
          <a:prstGeom prst="straightConnector1">
            <a:avLst/>
          </a:prstGeom>
          <a:ln>
            <a:headEnd type="none" w="lg" len="lg"/>
            <a:tailEnd type="stealth" w="lg" len="lg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11DA13-7AA3-4EF7-9218-F4AF9CFF4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37974-604E-4685-945A-91A667536A9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303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496</Words>
  <Application>Microsoft Office PowerPoint</Application>
  <PresentationFormat>宽屏</PresentationFormat>
  <Paragraphs>229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等线</vt:lpstr>
      <vt:lpstr>等线 Light</vt:lpstr>
      <vt:lpstr>华文中宋</vt:lpstr>
      <vt:lpstr>Arial</vt:lpstr>
      <vt:lpstr>Century Schoolbook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veritas arch </dc:creator>
  <cp:lastModifiedBy>veritas arch </cp:lastModifiedBy>
  <cp:revision>76</cp:revision>
  <dcterms:created xsi:type="dcterms:W3CDTF">2024-08-08T07:14:50Z</dcterms:created>
  <dcterms:modified xsi:type="dcterms:W3CDTF">2024-08-13T02:47:18Z</dcterms:modified>
</cp:coreProperties>
</file>

<file path=docProps/thumbnail.jpeg>
</file>